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7" r:id="rId2"/>
    <p:sldId id="305" r:id="rId3"/>
    <p:sldId id="321" r:id="rId4"/>
    <p:sldId id="324" r:id="rId5"/>
    <p:sldId id="309" r:id="rId6"/>
    <p:sldId id="310" r:id="rId7"/>
    <p:sldId id="312" r:id="rId8"/>
    <p:sldId id="311" r:id="rId9"/>
    <p:sldId id="313" r:id="rId10"/>
    <p:sldId id="325" r:id="rId11"/>
    <p:sldId id="326" r:id="rId12"/>
    <p:sldId id="327" r:id="rId13"/>
    <p:sldId id="306" r:id="rId14"/>
    <p:sldId id="308" r:id="rId15"/>
    <p:sldId id="274" r:id="rId16"/>
    <p:sldId id="280" r:id="rId17"/>
    <p:sldId id="277" r:id="rId18"/>
    <p:sldId id="281" r:id="rId19"/>
    <p:sldId id="290" r:id="rId20"/>
    <p:sldId id="295" r:id="rId21"/>
    <p:sldId id="291" r:id="rId22"/>
    <p:sldId id="293" r:id="rId23"/>
    <p:sldId id="292" r:id="rId24"/>
    <p:sldId id="276" r:id="rId25"/>
    <p:sldId id="262" r:id="rId26"/>
    <p:sldId id="258" r:id="rId27"/>
    <p:sldId id="263" r:id="rId28"/>
    <p:sldId id="298" r:id="rId29"/>
    <p:sldId id="317" r:id="rId30"/>
    <p:sldId id="318" r:id="rId31"/>
    <p:sldId id="319" r:id="rId32"/>
    <p:sldId id="304" r:id="rId33"/>
    <p:sldId id="320" r:id="rId34"/>
    <p:sldId id="32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8F"/>
    <a:srgbClr val="006699"/>
    <a:srgbClr val="2CBEE0"/>
    <a:srgbClr val="1FB1D3"/>
    <a:srgbClr val="095981"/>
    <a:srgbClr val="0B7CB5"/>
    <a:srgbClr val="148FAC"/>
    <a:srgbClr val="FFCA21"/>
    <a:srgbClr val="FFD24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8"/>
    <p:restoredTop sz="91186"/>
  </p:normalViewPr>
  <p:slideViewPr>
    <p:cSldViewPr>
      <p:cViewPr>
        <p:scale>
          <a:sx n="92" d="100"/>
          <a:sy n="92" d="100"/>
        </p:scale>
        <p:origin x="-26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Лист1!$A$2:$A$4</c:f>
              <c:strCache>
                <c:ptCount val="1"/>
                <c:pt idx="0">
                  <c:v>США Европейский союз (EU 28) Россия</c:v>
                </c:pt>
              </c:strCache>
            </c:strRef>
          </c:tx>
          <c:spPr>
            <a:ln w="25400">
              <a:noFill/>
            </a:ln>
            <a:effectLst/>
          </c:spPr>
          <c:marker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marker>
          <c:xVal>
            <c:numRef>
              <c:f>Лист1!$C$2:$C$4</c:f>
              <c:numCache>
                <c:formatCode>#,##0.0</c:formatCode>
                <c:ptCount val="3"/>
                <c:pt idx="0">
                  <c:v>9.4025000000000052</c:v>
                </c:pt>
                <c:pt idx="1">
                  <c:v>4.1352000000000002</c:v>
                </c:pt>
                <c:pt idx="2">
                  <c:v>0.89290000000000003</c:v>
                </c:pt>
              </c:numCache>
            </c:numRef>
          </c:xVal>
          <c:yVal>
            <c:numRef>
              <c:f>Лист1!$B$2:$B$4</c:f>
              <c:numCache>
                <c:formatCode>#,##0</c:formatCode>
                <c:ptCount val="3"/>
                <c:pt idx="0">
                  <c:v>49</c:v>
                </c:pt>
                <c:pt idx="1">
                  <c:v>19</c:v>
                </c:pt>
                <c:pt idx="2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28000"/>
        <c:axId val="32528576"/>
      </c:scatterChart>
      <c:valAx>
        <c:axId val="32528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Расходы на здравоохранение, тыс. долл./чел/год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32528576"/>
        <c:crosses val="autoZero"/>
        <c:crossBetween val="midCat"/>
      </c:valAx>
      <c:valAx>
        <c:axId val="32528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Процедуры ЯМ, шт/1000 чел/год</a:t>
                </a:r>
              </a:p>
            </c:rich>
          </c:tx>
          <c:layout>
            <c:manualLayout>
              <c:xMode val="edge"/>
              <c:yMode val="edge"/>
              <c:x val="1.24740357528628E-2"/>
              <c:y val="0.108218548635333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25280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0.8707</cdr:x>
      <cdr:y>0.05184</cdr:y>
    </cdr:from>
    <cdr:to>
      <cdr:x>0.99351</cdr:x>
      <cdr:y>0.14483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7599" y="198226"/>
          <a:ext cx="844535" cy="355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США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0.41623</cdr:x>
      <cdr:y>0.62105</cdr:y>
    </cdr:from>
    <cdr:to>
      <cdr:x>0.60921</cdr:x>
      <cdr:y>0.71404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62318" y="2374734"/>
          <a:ext cx="1327078" cy="355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Европейский союз (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EU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28)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0.12304</cdr:x>
      <cdr:y>0.62105</cdr:y>
    </cdr:from>
    <cdr:to>
      <cdr:x>0.31602</cdr:x>
      <cdr:y>0.71404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6094" y="2374734"/>
          <a:ext cx="1327078" cy="355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Россия</a:t>
          </a:r>
          <a:endParaRPr lang="ru-RU" sz="1600" baseline="30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7ED4-74CA-7D4D-A5AA-44ACD2118628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F048-342D-4041-B444-FB01EA9BC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0B576-A75B-49B4-B6FD-5FA30A8BFA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0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8F048-342D-4041-B444-FB01EA9BC9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0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Протонная</a:t>
            </a:r>
            <a:r>
              <a:rPr lang="ru-RU" baseline="0" dirty="0" smtClean="0"/>
              <a:t> лучевая терапия – наиболее динамично развивающийся метод радиационной онкологии. На данном слайде представлен рост числа протонных центров в США, Их число уже перевалило за сорок. В России же пока функционирует </a:t>
            </a:r>
            <a:r>
              <a:rPr lang="ru-RU" baseline="0" dirty="0" err="1" smtClean="0"/>
              <a:t>единственныйс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пециализированный</a:t>
            </a:r>
            <a:r>
              <a:rPr lang="ru-RU" baseline="0" dirty="0" smtClean="0"/>
              <a:t> центр протонной лучевой терапии в </a:t>
            </a:r>
            <a:r>
              <a:rPr lang="ru-RU" baseline="0" smtClean="0"/>
              <a:t>г.Обнинске </a:t>
            </a:r>
            <a:endParaRPr lang="ru-RU" baseline="0" dirty="0" smtClean="0"/>
          </a:p>
          <a:p>
            <a:r>
              <a:rPr lang="ru-RU" baseline="0" dirty="0" smtClean="0"/>
              <a:t>Тем не менее, под руководством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BC1-2D0E-4735-AD72-67C1A8CE832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0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9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2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2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2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13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5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60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6237312"/>
            <a:ext cx="8209037" cy="287338"/>
          </a:xfrm>
          <a:prstGeom prst="rect">
            <a:avLst/>
          </a:prstGeom>
        </p:spPr>
        <p:txBody>
          <a:bodyPr lIns="36000" tIns="0" rIns="36000" bIns="0" anchor="b" anchorCtr="0"/>
          <a:lstStyle>
            <a:lvl1pPr>
              <a:buNone/>
              <a:defRPr sz="800"/>
            </a:lvl1pPr>
          </a:lstStyle>
          <a:p>
            <a:pPr lvl="0"/>
            <a:r>
              <a:rPr lang="ru-RU" dirty="0" smtClean="0"/>
              <a:t>Примечания</a:t>
            </a:r>
          </a:p>
          <a:p>
            <a:pPr lvl="0"/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76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1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3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6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563435-3A22-4214-B832-A0C987897BF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03E4A8-A6F6-462C-9B45-015204043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4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24936" cy="2387556"/>
          </a:xfrm>
        </p:spPr>
        <p:txBody>
          <a:bodyPr>
            <a:normAutofit/>
          </a:bodyPr>
          <a:lstStyle/>
          <a:p>
            <a:pPr algn="ctr" defTabSz="910357"/>
            <a:r>
              <a:rPr lang="ru-RU" altLang="ru-RU" sz="24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Роль Методов ядерной медицины </a:t>
            </a:r>
            <a:br>
              <a:rPr lang="ru-RU" altLang="ru-RU" sz="24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в диагностике и лечении неинфекционных </a:t>
            </a:r>
            <a:r>
              <a:rPr lang="ru-RU" altLang="ru-RU" sz="24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заболеваний</a:t>
            </a:r>
            <a:endParaRPr lang="ru-RU" altLang="ru-RU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391"/>
            <a:ext cx="8208912" cy="147731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eaLnBrk="1" hangingPunct="1"/>
            <a:r>
              <a:rPr lang="ru-RU" sz="1700" b="1" dirty="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</a:p>
          <a:p>
            <a:pPr algn="ctr" eaLnBrk="1" hangingPunct="1"/>
            <a:r>
              <a:rPr lang="ru-RU" sz="1700" b="1" dirty="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</a:t>
            </a:r>
          </a:p>
          <a:p>
            <a:pPr algn="ctr" eaLnBrk="1" hangingPunct="1"/>
            <a:r>
              <a:rPr lang="ru-RU" sz="1800" b="1" dirty="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</a:t>
            </a:r>
          </a:p>
          <a:p>
            <a:pPr algn="ctr" eaLnBrk="1" hangingPunct="1"/>
            <a:r>
              <a:rPr lang="ru-RU" sz="1800" b="1" dirty="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«Национальный медицинский исследовательский центр радиологии» </a:t>
            </a:r>
          </a:p>
          <a:p>
            <a:pPr algn="ctr"/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984976" cy="1296143"/>
          </a:xfrm>
        </p:spPr>
        <p:txBody>
          <a:bodyPr>
            <a:normAutofit/>
          </a:bodyPr>
          <a:lstStyle/>
          <a:p>
            <a:pPr algn="r"/>
            <a:r>
              <a:rPr lang="ru-RU" altLang="ru-RU" sz="2000" dirty="0"/>
              <a:t> </a:t>
            </a:r>
            <a:r>
              <a:rPr lang="ru-RU" alt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  <a:p>
            <a:pPr algn="r"/>
            <a:r>
              <a:rPr lang="ru-RU" alt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академик РАН</a:t>
            </a:r>
          </a:p>
          <a:p>
            <a:pPr algn="r"/>
            <a:r>
              <a:rPr lang="ru-RU" alt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А.Д КАПРИН </a:t>
            </a:r>
          </a:p>
          <a:p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164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7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2786" y="1556792"/>
            <a:ext cx="8229600" cy="50405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Присудить премии Правительства Российской Федерации 2017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науки 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присвоить почетное звание лауреата премии Правительства Российской Федерации в области науки 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техники 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разработку, производство и внедрение отечественных радиоактивных источников для контактной лучевой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терапии в онкологии: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03uro.ru/sites/default/files/edaimage/1000x461/x_2d0a6fa3b071eed1a8ac610b08ec03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840"/>
            <a:ext cx="4031297" cy="26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thealth.ru/files/disease_articles/brachy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1" y="3212976"/>
            <a:ext cx="3995936" cy="32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nquestions.ru/wp-content/uploads/mikrozerna-v-prost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8" y="376841"/>
            <a:ext cx="4420251" cy="26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ppe.ru/images/prc/news/2016/16-09-01-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8" y="3212976"/>
            <a:ext cx="4420251" cy="32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Программа по развитию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ядернои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̆ медицины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ядернои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̆ медицины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̆скои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̆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поручение Президента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РФ от 29 апреля 2010 года 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Улучшение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качества диагностики и лечения социально значимых заболеваний с использованием технологий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ядернои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̆ медицины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Организация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производства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отчественного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высокоэффективного оборудования 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радиофармпрепаратов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для диагностики и лечения социально значимых заболеваний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Создание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центров ядерной медицины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6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313" y="1988840"/>
            <a:ext cx="9073008" cy="3767670"/>
          </a:xfrm>
        </p:spPr>
        <p:txBody>
          <a:bodyPr>
            <a:noAutofit/>
          </a:bodyPr>
          <a:lstStyle/>
          <a:p>
            <a:endParaRPr lang="ru-RU" b="1" i="1" u="sng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Направление 1.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Формирование инфраструктуры для ранней диагностики социально значимых заболевании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Направление 2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Формирование инфраструктуры для эффективного лечения социально значимых заболеваний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Направление 3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Разработка новых технологических решений для ядерной медицины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Направление 4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-Формирование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необходимои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̆инфраструктуры для производства РФП и обслуживания объектов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ядернои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̆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медицины 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Направление 5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- Кадровое обеспечение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02468" cy="5120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Программа «развитие ядерной медицины в России»: приоритетные направления</a:t>
            </a:r>
            <a:endParaRPr lang="ru-RU" sz="2000" b="1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82453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Целесообразно 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крупных центров ядерной медицины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основных федеральных округах с прикреплением к ним 10-14 региональных онкологических учреждений в субъектах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(Москва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Санкт-Петербург, Краснодар, Томск-Красноярск, Челябинск, Димитровград, Хабаровск-Владивосток)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Подобные региональные центры должны иметь возможность реализации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набора технологий передовых ядерных центров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Важным аргументом в пользу создания единых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-терапевтических центров ядерной медицины является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возможность оптимизации процесса и стоимости инсталляции, технического обслуживания и обеспечения радиационной безопасности. 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1628800"/>
            <a:ext cx="7992888" cy="4536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регионов наиболее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высокотехнологичными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методами диагностики и терапии, массовое тиражирование которых в настоящий момент представляется невозможным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Оптимизация использования технологий ядерной медицины в реальных условиях конкретного Российского региона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НИР по повышению доступности и качества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озможность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всего набора технологий передовых ядерных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ЗАДАЧИ ЦЕНТРА ЯДЕРНОЙ МЕДИЦИНЫ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9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67544" y="188640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СТАНДАРТНЫЙ НАБОР ОСНАЩЕНИЯ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ТИПОВОГО ЦЕНТРА ЯДЕРНОЙ МЕДИЦИНЫ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для протонной-лучевой терапии (1-3 рабочие кабины).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Линейный ускоритель для дистанционной лучевой терапии из расчета 1 аппарат на 5 млн. жителей для данного региона (мин. количество 4 шт. на Центр).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Гамма–камера (1 шт. на Центр).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Аппарат для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(2-3 шт. на центр).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Специализированный топометрический КТ (1 шт. на Центр).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Диагностический КТ с декой для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топометрии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 шт. на Центр).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МРТ  (1 шт. на Центр)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ОФЭТ-КТ  (1 шт. на Центр).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 активных коек для терапевтического использования с использованием РФП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настоящее время в РФ около 125 активных коек, с учетом статистики заболеваемости и наличия оборудования должно быть увеличено минимум вдвое до 200-250).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4953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ПЭТ-Центр (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Циклотрон+ПЭТ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сканеры, ПЭТ сканер + циклотрон из расчета 1 циклотрон на 4-8 ПЭТ сканеров).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55576" y="1844824"/>
            <a:ext cx="7653536" cy="361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Используемого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радиофармпрепарата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выполняемых процедур в смену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Стоимости конкретных образцов оборудования для диагностики и терапии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Конкретной клинической ситуации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3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СЕБЕСТОИМОСТЬ ЛЕЧЕБНЫХ И ДИАГНОСТИЧЕСКИХ ПРОЦЕДУР С ИСПОЛЬЗОВАНИЕМ ТЕХНОЛОГИЙ ЯДЕРНОЙ МЕДИЦИНЫ ЗАВИСИТ ОТ МНОГИХ ФАКТОРОВ: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ЭКОНОМИЧЕСКИЕ АСПЕКТЫ ИСПОЛЬЗОВАНИЯ ПЭТ/КТ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3785"/>
              </p:ext>
            </p:extLst>
          </p:nvPr>
        </p:nvGraphicFramePr>
        <p:xfrm>
          <a:off x="107504" y="1213735"/>
          <a:ext cx="892899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99"/>
                <a:gridCol w="1069341"/>
                <a:gridCol w="1902111"/>
                <a:gridCol w="1902900"/>
                <a:gridCol w="2268842"/>
              </a:tblGrid>
              <a:tr h="860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обслуживания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Усредненная себестоимость исследования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</a:tr>
              <a:tr h="8089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Циклотрон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собственной защите) –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млн.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лет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7-10% в год от стоимости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</a:t>
                      </a:r>
                      <a:r>
                        <a:rPr lang="ru-RU" sz="14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рассчета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исследований в смену на одном сканере)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млн. руб.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  <a:tr h="6262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Модуль синтеза РФП) –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млн.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7-10% в год от стоимости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 млн. руб.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  <a:tr h="9916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Защитное оборудование для лаборатории синтеза) –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млн.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7-10% в год от стоимости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 млн. руб.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  <a:tr h="8089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 для контроля качества РФП –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7-10% в год от стоимости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 млн. руб.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  <a:tr h="4436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ПЭТ/КТ сканер – 100-210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7-10% в год от стоимости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14,3-30 млн. руб.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5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6544"/>
          </a:xfrm>
        </p:spPr>
        <p:txBody>
          <a:bodyPr>
            <a:normAutofit fontScale="92500" lnSpcReduction="10000"/>
          </a:bodyPr>
          <a:lstStyle/>
          <a:p>
            <a:endParaRPr lang="ru-RU" sz="2600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Ядерная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медицина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– направление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современнои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̆ медицины, использующее радиоактивные вещества и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свойства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атомного ядра для диагностики и терапии в различных областях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научнои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̆ и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практическои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̆ медицины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lv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Ядерная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медицина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включает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использование </a:t>
            </a:r>
            <a:r>
              <a:rPr lang="ru-RU" sz="2600" i="1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открытых радиоактивных изотопов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в медицинской практике: с диагностической – «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радионуклидная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диагностика» или лечебной целью – «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радионуклидная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терапия».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Радиотерапия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-использование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 лечебной целью всех типов ионизирующих излучений, в том числе любые варианты дистанционной и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брахитерапии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3" y="152797"/>
            <a:ext cx="864096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7" tIns="48009" rIns="96017" bIns="48009" numCol="1" anchor="ctr" anchorCtr="0" compatLnSpc="1">
            <a:prstTxWarp prst="textNoShape">
              <a:avLst/>
            </a:prstTxWarp>
          </a:bodyPr>
          <a:lstStyle>
            <a:lvl1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ЯДЕРНАЯ МЕДИЦИНА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76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Экономические аспекты использования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ОФЭКТ/КТ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63642"/>
              </p:ext>
            </p:extLst>
          </p:nvPr>
        </p:nvGraphicFramePr>
        <p:xfrm>
          <a:off x="179512" y="1916832"/>
          <a:ext cx="8784974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052093"/>
                <a:gridCol w="1816228"/>
                <a:gridCol w="2402663"/>
                <a:gridCol w="1756995"/>
              </a:tblGrid>
              <a:tr h="20607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обслуживания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Усредненная себестоимость исследования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нозологии, кол-ва сеансов, локализации)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06699"/>
                    </a:solidFill>
                  </a:tcPr>
                </a:tc>
              </a:tr>
              <a:tr h="18276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ОФЭКТ/КТ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сканер –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80-85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7-10% в год от стоимости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1127 - 2566 руб.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-12,1млн. руб./год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6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516" y="187186"/>
            <a:ext cx="885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ЭКОНОМИЧЕСКИЕ АСПЕКТЫ ИСПОЛЬЗОВАНИЯ ПРОТОННОЙ ТЕРАПИИ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67179"/>
              </p:ext>
            </p:extLst>
          </p:nvPr>
        </p:nvGraphicFramePr>
        <p:xfrm>
          <a:off x="179512" y="1916832"/>
          <a:ext cx="8856985" cy="388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060717"/>
                <a:gridCol w="2136438"/>
                <a:gridCol w="2016224"/>
                <a:gridCol w="1872209"/>
              </a:tblGrid>
              <a:tr h="16422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обслуживания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Усредненная себестоимость исследования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нозологии, кол-ва сеансов, локализации)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</a:tr>
              <a:tr h="22387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 руб.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отеч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вариант</a:t>
                      </a:r>
                    </a:p>
                    <a:p>
                      <a:pPr algn="ctr"/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млрд. руб.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(импортный)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7 лет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4-10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стоимости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оборудования/год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 тыс. руб. –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 тыс.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94" y="327019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/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ЭКОНОМИЧЕСКИЕ АСПЕКТЫ ИСПОЛЬЗОВАНИЯ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ГАММА-НОЖА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04859"/>
              </p:ext>
            </p:extLst>
          </p:nvPr>
        </p:nvGraphicFramePr>
        <p:xfrm>
          <a:off x="179513" y="2084928"/>
          <a:ext cx="8784975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052094"/>
                <a:gridCol w="1820120"/>
                <a:gridCol w="2398771"/>
                <a:gridCol w="1756995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обслуживания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Усредненная себестоимость исследования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нозологии, кол-ва сеансов, локализации)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</a:tr>
              <a:tr h="14427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350-400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млн.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3-4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стоимости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 /год</a:t>
                      </a:r>
                    </a:p>
                    <a:p>
                      <a:pPr algn="ctr"/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Перезарядка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раз в 6 лет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(45 млн/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 тыс. руб.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13" y="260648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ЭКОНОМИЧЕСКИЕ АСПЕКТЫ ИСПОЛЬЗОВАНИЯ ЛУЧЕВОЙ ТЕРАПИИ НА ЛИНЕЙНЫХ УСКОРИТЕЛЯХ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08151"/>
              </p:ext>
            </p:extLst>
          </p:nvPr>
        </p:nvGraphicFramePr>
        <p:xfrm>
          <a:off x="239016" y="1844824"/>
          <a:ext cx="8784975" cy="386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052094"/>
                <a:gridCol w="1820120"/>
                <a:gridCol w="2398771"/>
                <a:gridCol w="1756995"/>
              </a:tblGrid>
              <a:tr h="21357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обслуживания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Усредненная себестоимость исследования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нозологии, кол-ва сеансов, локализации)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rgbClr val="0B638F"/>
                    </a:solidFill>
                  </a:tcPr>
                </a:tc>
              </a:tr>
              <a:tr h="1733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350-450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4-7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стоимости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 /год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234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556792"/>
            <a:ext cx="864096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располагаться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близи крупных или в крупных медицинских учреждениях региона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развитой инфраструктурой, достаточной кадровой и материальной базой. </a:t>
            </a:r>
          </a:p>
          <a:p>
            <a:pPr lvl="1" indent="-457200" algn="just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должен иметь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удобную транспортную доступность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населения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457200" algn="just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должен находиться в привлекательном для специалистов месте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(социальная инфраструктура для сотрудников). </a:t>
            </a:r>
          </a:p>
          <a:p>
            <a:pPr lvl="1" indent="-457200" algn="just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должен располагаться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привлекательном для инвесторов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457200" algn="just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Центр, по возможности,  должен располагаться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вблизи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научно-исследовательских и научно-практических учреждений,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занимающихся развитием ядерных технологий 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 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развитие ядерной медицины в России без формирования собственной физико-технической и технологической базы представляется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бесперспективным.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457200" algn="just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Принадлежность Центра ядерной медицины к конкретному ведомству или субъекту федерации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имеет первостепенного значения.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ПРИНЦИПЫ ВЫБОРА И ТЕРРИТОРИАЛЬНОГО РАЗМЕЩЕНИЯ</a:t>
            </a: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ЦЕНТРОВ ЯДЕРНОЙ МЕДИЦИНЫ: </a:t>
            </a:r>
            <a:endParaRPr lang="ru-RU" sz="2000" b="1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915" y="0"/>
            <a:ext cx="8712968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>Штаты </a:t>
            </a: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радиотерапевтической Службы</a:t>
            </a:r>
            <a:b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в настоящее время</a:t>
            </a:r>
            <a:endParaRPr lang="ru-RU" sz="24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2736304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</a:pP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Радиотерапевтов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1069 чел.</a:t>
            </a:r>
          </a:p>
          <a:p>
            <a:pPr algn="ctr">
              <a:buClr>
                <a:srgbClr val="C00000"/>
              </a:buClr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Медицинских физиков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384 чел.</a:t>
            </a:r>
          </a:p>
          <a:p>
            <a:pPr algn="ctr">
              <a:buClr>
                <a:srgbClr val="C00000"/>
              </a:buClr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Операторов				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980 чел.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3410615"/>
            <a:ext cx="911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Среднеевропейские показатели кадровой оснащенности радиотерапии при использовании радиотерапевтических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установок из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расчета 1 на 5 млн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населения: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радиотерапевтов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12,8 чел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млн.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населения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1800 чел)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медицинских физиков –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7,6 чел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населения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1100 чел.)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радиотехнологов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(операторов) –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населения (3500 чел)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76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1432" y="116632"/>
            <a:ext cx="8408823" cy="10801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Потребность в лучевой терапии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63311" y="1556792"/>
            <a:ext cx="8496944" cy="2051216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Clr>
                <a:srgbClr val="095981"/>
              </a:buClr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Потребность	≈	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257,5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год*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95981"/>
              </a:buClr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Проведена		≈	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153,3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тыс./год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971599" y="3933056"/>
            <a:ext cx="7096567" cy="11303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3101" tIns="41550" rIns="83101" bIns="4155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реализуется </a:t>
            </a:r>
          </a:p>
          <a:p>
            <a:pPr algn="ctr"/>
            <a:r>
              <a:rPr lang="ru-RU" alt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60%  </a:t>
            </a:r>
            <a:r>
              <a:rPr lang="ru-RU" alt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потребности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661248"/>
            <a:ext cx="8680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Вычислялась на основании отечественного и зарубежного опыта 2-х последних десятилетий: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больных от числа впервые заболевших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Сравнительные показатели оснащенности оборудованием и штатами радиотерапевтической службы в РФ и Европе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59469"/>
              </p:ext>
            </p:extLst>
          </p:nvPr>
        </p:nvGraphicFramePr>
        <p:xfrm>
          <a:off x="107504" y="1628800"/>
          <a:ext cx="8784976" cy="451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387"/>
                <a:gridCol w="2234774"/>
                <a:gridCol w="1849469"/>
                <a:gridCol w="1695346"/>
              </a:tblGrid>
              <a:tr h="708206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B68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B68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ЕВРОПА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B68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Соотнош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Рос/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Евр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B6897"/>
                    </a:solidFill>
                  </a:tcPr>
                </a:tc>
              </a:tr>
              <a:tr h="68197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установок ДЛТ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ускорителей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2,13/1 млн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0,93/1 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574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радиотерапевтов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latin typeface="Times New Roman" pitchFamily="18" charset="0"/>
                          <a:cs typeface="Times New Roman" pitchFamily="18" charset="0"/>
                        </a:rPr>
                        <a:t>7,31/</a:t>
                      </a:r>
                      <a:r>
                        <a:rPr lang="ru-RU" sz="1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12,8/1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3448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мед.физиков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2,68/1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7,6/1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574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операторов</a:t>
                      </a:r>
                    </a:p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радиац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технологов)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6,7/1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26,6/1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70820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курсов ЛТ</a:t>
                      </a:r>
                    </a:p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143 чел/год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 ч/год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820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курсов ЛТ</a:t>
                      </a:r>
                    </a:p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1 оператора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 чел/год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 ч/год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95189" y="14908"/>
            <a:ext cx="8230159" cy="1143251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Протонная лучевая терапия – наиболее динамично развивающийся метод радиационной онкологии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9" y="1850410"/>
            <a:ext cx="4436460" cy="45981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269259" y="6347189"/>
            <a:ext cx="3803479" cy="4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01" tIns="41550" rIns="83101" bIns="4155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1300" b="1" dirty="0"/>
              <a:t>По данным </a:t>
            </a:r>
            <a:r>
              <a:rPr lang="en-US" altLang="ru-RU" sz="1300" b="1" dirty="0" err="1"/>
              <a:t>Giap</a:t>
            </a:r>
            <a:r>
              <a:rPr lang="en-US" altLang="ru-RU" sz="1300" b="1" dirty="0"/>
              <a:t> H., </a:t>
            </a:r>
            <a:r>
              <a:rPr lang="ru-RU" altLang="ru-RU" sz="1300" b="1" dirty="0"/>
              <a:t>представленным на </a:t>
            </a:r>
            <a:r>
              <a:rPr lang="en-US" altLang="ru-RU" sz="1300" b="1" dirty="0"/>
              <a:t>PTCOG 54, 2015</a:t>
            </a:r>
            <a:endParaRPr lang="ru-RU" altLang="ru-RU" sz="1300" b="1" dirty="0"/>
          </a:p>
        </p:txBody>
      </p:sp>
      <p:sp>
        <p:nvSpPr>
          <p:cNvPr id="8198" name="Овал 6"/>
          <p:cNvSpPr>
            <a:spLocks noChangeArrowheads="1"/>
          </p:cNvSpPr>
          <p:nvPr/>
        </p:nvSpPr>
        <p:spPr bwMode="auto">
          <a:xfrm>
            <a:off x="515609" y="1466899"/>
            <a:ext cx="697258" cy="54598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3101" tIns="41550" rIns="83101" bIns="41550"/>
          <a:lstStyle>
            <a:lvl1pPr defTabSz="960438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128" y="2276872"/>
            <a:ext cx="3090295" cy="752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3101" tIns="41550" rIns="83101" bIns="41550"/>
          <a:lstStyle>
            <a:lvl1pPr marL="360363" indent="-360363" algn="l" defTabSz="960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9463" indent="-300038" algn="l" defTabSz="960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0150" indent="-239713" algn="l" defTabSz="960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1163" indent="-241300" algn="l" defTabSz="960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0588" indent="-239713" algn="l" defTabSz="960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Рост числа центров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протонотерапии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США </a:t>
            </a:r>
          </a:p>
        </p:txBody>
      </p:sp>
    </p:spTree>
    <p:extLst>
      <p:ext uri="{BB962C8B-B14F-4D97-AF65-F5344CB8AC3E}">
        <p14:creationId xmlns:p14="http://schemas.microsoft.com/office/powerpoint/2010/main" val="901979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26" y="-21648"/>
            <a:ext cx="8766658" cy="1524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Создано одно из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первых в России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отделений протонно-лучевой терапии на базе разработанного отечественного комплекса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Протом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C:\Documents and Settings\plan\My Documents\Downloads\2014-12-04 14-05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26551"/>
          <a:stretch/>
        </p:blipFill>
        <p:spPr bwMode="auto">
          <a:xfrm>
            <a:off x="547102" y="1538356"/>
            <a:ext cx="2372489" cy="181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3165"/>
          <a:stretch/>
        </p:blipFill>
        <p:spPr bwMode="auto">
          <a:xfrm>
            <a:off x="3385756" y="1538357"/>
            <a:ext cx="2372489" cy="18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5516" y="3428999"/>
            <a:ext cx="8712968" cy="83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1" rIns="91404" bIns="45701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47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2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295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368" algn="l" defTabSz="914147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442" algn="l" defTabSz="914147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516" algn="l" defTabSz="914147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590" algn="l" defTabSz="914147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позиционирования пациента имеет точность в пределах </a:t>
            </a:r>
            <a:r>
              <a:rPr lang="ru-RU" alt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± 0,5 мм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Возможное отклонение от требуемой позиции наглядно визуализируется, а затем корректируется при помощи встроенного в установку компьютерного томографа. </a:t>
            </a:r>
          </a:p>
        </p:txBody>
      </p:sp>
      <p:pic>
        <p:nvPicPr>
          <p:cNvPr id="16" name="Picture 2" descr="D:\Документы\Новая папка (2)\Мои рисунки\Протоны Баплакин-Обнинск\Открытие Прот компл в Обн. с министром 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4" y="4328045"/>
            <a:ext cx="2630162" cy="190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2338" name="Picture 2" descr="C:\Users\em.a\Pictures\201507 Obninsk 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59" y="1541767"/>
            <a:ext cx="2372489" cy="18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9" name="Picture 3" descr="C:\Users\em.a\Pictures\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8045"/>
            <a:ext cx="2630162" cy="19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2049" y="2311495"/>
            <a:ext cx="7006042" cy="979309"/>
          </a:xfrm>
          <a:prstGeom prst="rect">
            <a:avLst/>
          </a:prstGeom>
          <a:solidFill>
            <a:srgbClr val="D5F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№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2144-р от 23 октября 2015 г. «Об утверждении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«дорожной карты» развития центров ядерной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медицины»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54390" y="3817843"/>
            <a:ext cx="7006042" cy="979309"/>
          </a:xfrm>
          <a:prstGeom prst="rect">
            <a:avLst/>
          </a:prstGeom>
          <a:solidFill>
            <a:srgbClr val="D5F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Минпромторга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РФ №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655 и №656 от 31 марта 2015 г. «Об утверждении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плана мероприятий по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импортозамещению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отрасли фармацевтической промышленности» и «… в отрасли медицинских изделий»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878326" y="2305675"/>
            <a:ext cx="576064" cy="979309"/>
          </a:xfrm>
          <a:prstGeom prst="rect">
            <a:avLst/>
          </a:prstGeom>
          <a:solidFill>
            <a:srgbClr val="1189B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4"/>
          <p:cNvSpPr/>
          <p:nvPr/>
        </p:nvSpPr>
        <p:spPr>
          <a:xfrm>
            <a:off x="878326" y="3817843"/>
            <a:ext cx="576064" cy="979309"/>
          </a:xfrm>
          <a:prstGeom prst="rect">
            <a:avLst/>
          </a:prstGeom>
          <a:solidFill>
            <a:srgbClr val="1189B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116632"/>
            <a:ext cx="864096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7" tIns="48009" rIns="96017" bIns="48009" numCol="1" anchor="ctr" anchorCtr="0" compatLnSpc="1">
            <a:prstTxWarp prst="textNoShape">
              <a:avLst/>
            </a:prstTxWarp>
          </a:bodyPr>
          <a:lstStyle>
            <a:lvl1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96043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НОРМАТИВНО – ПРАВОВОАЯ БАЗА</a:t>
            </a:r>
          </a:p>
          <a:p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РАСПОРЯЖЕНИЯ И ПРИКАЗЫ ПРАВИТЕЛЬСТВА </a:t>
            </a:r>
            <a:endParaRPr lang="ru-RU" sz="5400" dirty="0"/>
          </a:p>
        </p:txBody>
      </p:sp>
      <p:sp>
        <p:nvSpPr>
          <p:cNvPr id="9" name="Прямоугольник 14"/>
          <p:cNvSpPr/>
          <p:nvPr/>
        </p:nvSpPr>
        <p:spPr>
          <a:xfrm>
            <a:off x="895985" y="5156650"/>
            <a:ext cx="576064" cy="1008653"/>
          </a:xfrm>
          <a:prstGeom prst="rect">
            <a:avLst/>
          </a:prstGeom>
          <a:solidFill>
            <a:srgbClr val="1189B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8092" y="5156650"/>
            <a:ext cx="7006042" cy="979309"/>
          </a:xfrm>
          <a:prstGeom prst="rect">
            <a:avLst/>
          </a:prstGeom>
          <a:solidFill>
            <a:srgbClr val="D5F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Поручение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29 апреля 2010 года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разработке «Программы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ядернои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медицины в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Российскои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Федерации»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Calibri,Bold" charset="0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64579" cy="1524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Совместно с Институтом физики высоких энергий НИЦ «Курчатовский институт» разработан и испытан первый в России комплекс для ионной лучевой терапии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429000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Ионная лучевая терапия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передовая технология лечения радиорезистентных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онкологических новообразований с использованием пучка ионов углерода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4" name="Picture 2" descr="D:\настя\работа\ЦРЯТ\i100_la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3"/>
            <a:ext cx="2408674" cy="1714512"/>
          </a:xfrm>
          <a:prstGeom prst="rect">
            <a:avLst/>
          </a:prstGeom>
          <a:noFill/>
        </p:spPr>
      </p:pic>
      <p:pic>
        <p:nvPicPr>
          <p:cNvPr id="146435" name="Picture 3" descr="D:\настя\работа\ЦРЯТ\big6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086" y="4429132"/>
            <a:ext cx="2476996" cy="1714512"/>
          </a:xfrm>
          <a:prstGeom prst="rect">
            <a:avLst/>
          </a:prstGeom>
          <a:noFill/>
        </p:spPr>
      </p:pic>
      <p:pic>
        <p:nvPicPr>
          <p:cNvPr id="146436" name="Picture 4" descr="D:\настя\работа\ЦРЯТ\big6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429132"/>
            <a:ext cx="2428892" cy="1714512"/>
          </a:xfrm>
          <a:prstGeom prst="rect">
            <a:avLst/>
          </a:prstGeom>
          <a:noFill/>
        </p:spPr>
      </p:pic>
      <p:pic>
        <p:nvPicPr>
          <p:cNvPr id="146437" name="Picture 5" descr="D:\настя\работа\ЦРЯТ\btl_i100_u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00173"/>
            <a:ext cx="2500330" cy="1714512"/>
          </a:xfrm>
          <a:prstGeom prst="rect">
            <a:avLst/>
          </a:prstGeom>
          <a:noFill/>
        </p:spPr>
      </p:pic>
      <p:pic>
        <p:nvPicPr>
          <p:cNvPr id="146439" name="Picture 7" descr="D:\настя\работа\ЦРЯТ\big6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500173"/>
            <a:ext cx="2428892" cy="171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9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81" y="-24471"/>
            <a:ext cx="8605184" cy="13303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Ведется разработка и создание оборудования для дистанционной нейтронной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фотонно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-лучевой терапии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62" descr="IMG_6786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7" y="1423416"/>
            <a:ext cx="2274837" cy="2424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87268" y="3838755"/>
            <a:ext cx="3780676" cy="2769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7" rIns="91416" bIns="45707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latin typeface="+mj-lt"/>
                <a:cs typeface="Arial" pitchFamily="34" charset="0"/>
              </a:rPr>
              <a:t>Прототип терапевтической нейтронной установки</a:t>
            </a:r>
            <a:endParaRPr lang="ru-RU" altLang="ru-RU" sz="1200" dirty="0">
              <a:latin typeface="+mj-lt"/>
              <a:cs typeface="Arial" pitchFamily="34" charset="0"/>
            </a:endParaRPr>
          </a:p>
        </p:txBody>
      </p:sp>
      <p:pic>
        <p:nvPicPr>
          <p:cNvPr id="13" name="Picture 6" descr="НГ-20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7" y="4221088"/>
            <a:ext cx="2274838" cy="165836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359429" y="5928133"/>
            <a:ext cx="385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Генератор нейтронов с запаянной трубкой для внутриполостной </a:t>
            </a:r>
            <a:r>
              <a:rPr lang="ru-RU" altLang="ru-RU" sz="12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брахитерапии</a:t>
            </a:r>
            <a:endParaRPr lang="ru-RU" sz="11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/>
          <a:stretch/>
        </p:blipFill>
        <p:spPr bwMode="auto">
          <a:xfrm>
            <a:off x="4967303" y="1431859"/>
            <a:ext cx="3306215" cy="240590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4352158" y="4239434"/>
            <a:ext cx="4536504" cy="23082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7" rIns="91416" bIns="45707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ускорительного комплекса для 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фотонно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-лучевой терапии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«под ключ», включающего весь необходимый набор устройств для дозиметрии, планирования облучения, его верификации, а также  программу непрерывной сервисной поддержки является одной из самых насущных потребностей Российской радиотерапевтической службы 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730073" y="3837762"/>
            <a:ext cx="3780676" cy="4616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7" rIns="91416" bIns="45707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n-lt"/>
              </a:rPr>
              <a:t>19-МэВ</a:t>
            </a:r>
            <a:r>
              <a:rPr lang="en-US" altLang="ru-RU" sz="1200" b="1" dirty="0">
                <a:solidFill>
                  <a:schemeClr val="bg1"/>
                </a:solidFill>
                <a:latin typeface="+mn-lt"/>
              </a:rPr>
              <a:t>’</a:t>
            </a:r>
            <a:r>
              <a:rPr lang="ru-RU" altLang="ru-RU" sz="1200" b="1" dirty="0" err="1">
                <a:solidFill>
                  <a:schemeClr val="bg1"/>
                </a:solidFill>
                <a:latin typeface="+mn-lt"/>
              </a:rPr>
              <a:t>ный</a:t>
            </a:r>
            <a:r>
              <a:rPr lang="ru-RU" altLang="ru-RU" sz="1200" b="1" dirty="0">
                <a:solidFill>
                  <a:schemeClr val="bg1"/>
                </a:solidFill>
                <a:latin typeface="+mn-lt"/>
              </a:rPr>
              <a:t> ускорительный комплекс для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+mn-lt"/>
              </a:rPr>
              <a:t>фотонно</a:t>
            </a:r>
            <a:r>
              <a:rPr lang="ru-RU" altLang="ru-RU" sz="1200" b="1" dirty="0" smtClean="0">
                <a:solidFill>
                  <a:schemeClr val="bg1"/>
                </a:solidFill>
                <a:latin typeface="+mn-lt"/>
              </a:rPr>
              <a:t>-лучевой </a:t>
            </a:r>
            <a:r>
              <a:rPr lang="ru-RU" altLang="ru-RU" sz="1200" b="1" dirty="0">
                <a:solidFill>
                  <a:schemeClr val="bg1"/>
                </a:solidFill>
                <a:latin typeface="+mn-lt"/>
              </a:rPr>
              <a:t>терапии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39952" y="1484784"/>
            <a:ext cx="0" cy="4804686"/>
          </a:xfrm>
          <a:prstGeom prst="line">
            <a:avLst/>
          </a:prstGeom>
          <a:ln>
            <a:solidFill>
              <a:srgbClr val="0C6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8" y="2677139"/>
            <a:ext cx="4651647" cy="27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05" y="2677139"/>
            <a:ext cx="3792301" cy="27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708437" y="5013414"/>
            <a:ext cx="4095517" cy="376299"/>
          </a:xfrm>
          <a:prstGeom prst="rect">
            <a:avLst/>
          </a:prstGeom>
          <a:noFill/>
          <a:ln>
            <a:noFill/>
          </a:ln>
          <a:extLst/>
        </p:spPr>
        <p:txBody>
          <a:bodyPr lIns="83101" tIns="41550" rIns="83101" bIns="4155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40852" y="5660451"/>
            <a:ext cx="4007487" cy="6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01" tIns="41550" rIns="83101" bIns="4155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ионного терапевтического комплекса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112760" y="5686092"/>
            <a:ext cx="3670259" cy="9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01" tIns="41550" rIns="83101" bIns="4155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Сборка ускорителя ионов углерода </a:t>
            </a:r>
          </a:p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энергию 5,1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Гэв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г. Протвино, </a:t>
            </a:r>
          </a:p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ЗАО «ПРОТОМ»</a:t>
            </a:r>
          </a:p>
        </p:txBody>
      </p:sp>
      <p:sp>
        <p:nvSpPr>
          <p:cNvPr id="21511" name="Заголовок 1"/>
          <p:cNvSpPr txBox="1">
            <a:spLocks/>
          </p:cNvSpPr>
          <p:nvPr/>
        </p:nvSpPr>
        <p:spPr bwMode="auto">
          <a:xfrm>
            <a:off x="638903" y="260648"/>
            <a:ext cx="7939518" cy="54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01" tIns="41550" rIns="83101" bIns="41550"/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РАЗРАБОТКА КОМПЛЕКСА ТЕРАПИИ ИОНАМИ УГЛЕРОДА</a:t>
            </a:r>
            <a:endParaRPr lang="ru-RU" alt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388453" y="1494674"/>
            <a:ext cx="8119772" cy="668687"/>
          </a:xfrm>
          <a:prstGeom prst="rect">
            <a:avLst/>
          </a:prstGeom>
          <a:noFill/>
          <a:ln>
            <a:noFill/>
          </a:ln>
          <a:extLst/>
        </p:spPr>
        <p:txBody>
          <a:bodyPr lIns="83101" tIns="41550" rIns="83101" bIns="415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установка находится в стадии изготовления и монтажа. Запуск ускорителя планируется провести в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на базе в г. Протвино.</a:t>
            </a:r>
          </a:p>
        </p:txBody>
      </p:sp>
    </p:spTree>
    <p:extLst>
      <p:ext uri="{BB962C8B-B14F-4D97-AF65-F5344CB8AC3E}">
        <p14:creationId xmlns:p14="http://schemas.microsoft.com/office/powerpoint/2010/main" val="17104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9217024" cy="152400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работ по созданию радиофармацевтических препаратов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812" y="2492896"/>
            <a:ext cx="2723604" cy="4206974"/>
          </a:xfrm>
          <a:prstGeom prst="rect">
            <a:avLst/>
          </a:prstGeom>
          <a:solidFill>
            <a:srgbClr val="D5F1FB"/>
          </a:solidFill>
          <a:ln>
            <a:noFill/>
          </a:ln>
        </p:spPr>
        <p:txBody>
          <a:bodyPr wrap="square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ru-RU" altLang="ru-RU" sz="1400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выполнены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процедуры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низкодозной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радиоактивными источниками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I-125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отечественного производства.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ru-RU" sz="14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микросферы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альбумина – для диагностики заболеваний легких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фосфорен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для лечения костных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метастазов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ru-RU" sz="14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альбумин – для исследования гемодинамических характеристик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6547" y="2492896"/>
            <a:ext cx="2723604" cy="4121670"/>
          </a:xfrm>
          <a:prstGeom prst="rect">
            <a:avLst/>
          </a:prstGeom>
          <a:solidFill>
            <a:srgbClr val="D5F1FB"/>
          </a:solidFill>
          <a:ln>
            <a:noFill/>
          </a:ln>
        </p:spPr>
        <p:txBody>
          <a:bodyPr wrap="square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ru-RU" altLang="ru-RU" sz="1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микросферы из альбумина 20-40 мкм для лечения опухолей и метастазов печени</a:t>
            </a:r>
            <a:endParaRPr lang="ru-RU" alt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 для лечения солидных опухолей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70312" y="2420888"/>
            <a:ext cx="2723604" cy="4103761"/>
          </a:xfrm>
          <a:prstGeom prst="rect">
            <a:avLst/>
          </a:prstGeom>
          <a:solidFill>
            <a:srgbClr val="D5F1FB"/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-Микросферы альбумина 5-10 мкм для лечения 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синовитов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антитела 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 для лечения 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лимфом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-Пептид для лечения опухолей предстательной железы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-Фолиевая кислота для ПЭТ солидных опухолей.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Аминоглюкоза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ПЭТ солидных опухолей.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Ga-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антитела 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 для ПЭТ 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лимфом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altLang="ru-RU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Ga-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Пептид для ПЭТ опухолей предстательной железы.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548" y="1348222"/>
            <a:ext cx="2746131" cy="936104"/>
          </a:xfrm>
          <a:prstGeom prst="rect">
            <a:avLst/>
          </a:prstGeom>
          <a:solidFill>
            <a:srgbClr val="118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Препараты прошедшие доклинические и клинические испытания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6547" y="1340059"/>
            <a:ext cx="2746131" cy="936104"/>
          </a:xfrm>
          <a:prstGeom prst="rect">
            <a:avLst/>
          </a:prstGeom>
          <a:solidFill>
            <a:srgbClr val="118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Доклинические испытания РФП в 2015-2017 гг.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0312" y="1348222"/>
            <a:ext cx="2746131" cy="936104"/>
          </a:xfrm>
          <a:prstGeom prst="rect">
            <a:avLst/>
          </a:prstGeom>
          <a:solidFill>
            <a:srgbClr val="118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получения и биологические исследования РФП в 2015-2020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18712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77200" cy="14401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532859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Ядерная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медицина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динамично развивающаяся отрасль современной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медицины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, которая во многом находится на стыке специальностей и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всязи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с этим требует обязательного междисциплинарного подхода.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Методы ядерной медицины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должны занять значительную нишу на этапах диагностики и комбинированного лечения неинфекционных заболеваний и процент применения этих методик будет неуклонно расти.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Парк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оборудования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спользуемый при методиках ядерной медицины в Российской Федерации в настоящее время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нуждается в срочном обновлении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 переоснащении с обязательным применением компонентов отечественного производства. 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3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Объект 4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-26322"/>
            <a:ext cx="8785101" cy="1524000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Распространенность методов ядерной медицины и лучевой терапии любой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страны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зависит от обеспеченности системы здравоохранения финансовыми ресурсами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Источники: Всемирный банк </a:t>
            </a: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345" y="1648847"/>
            <a:ext cx="558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процедур ядерной медицины зависит от общего объема финансирования системы здравоохранения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92919137"/>
              </p:ext>
            </p:extLst>
          </p:nvPr>
        </p:nvGraphicFramePr>
        <p:xfrm>
          <a:off x="1133618" y="2053519"/>
          <a:ext cx="6876764" cy="382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2483768" y="2773599"/>
            <a:ext cx="4752528" cy="2160240"/>
          </a:xfrm>
          <a:prstGeom prst="line">
            <a:avLst/>
          </a:prstGeom>
          <a:ln w="38100">
            <a:solidFill>
              <a:srgbClr val="1189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1210"/>
            <a:ext cx="400797" cy="400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56" y="2552747"/>
            <a:ext cx="400797" cy="400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71" y="4022283"/>
            <a:ext cx="400797" cy="4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35" y="0"/>
            <a:ext cx="8712968" cy="1524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Сфера использования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ядерной медицины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706" y="1524000"/>
            <a:ext cx="71406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Онкология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Кардиология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Неврология и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нейрохирургия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Гепатология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Травматология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Иммунология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Урология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 нефрология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Педиатрия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Аллергология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Пульмонология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Эндокринология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Гематология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7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6864" cy="7356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Радионуклидная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диагностика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4104455" cy="511256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algn="ctr"/>
            <a:endParaRPr lang="ru-RU" sz="4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Амбулаторное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противопоказаний, побочных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действии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, возрастных ограничении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</a:t>
            </a: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Неинвазивны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(без физического вмешательства в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огранизм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нетравматичны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неоднократно повторяться без риска для больного </a:t>
            </a: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изучениякровотока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головного мозга методом ОФЭКТ </a:t>
            </a: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Небольшая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обследования </a:t>
            </a:r>
            <a:b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Небольшая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лучевая нагрузка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~10 раз меньше в сравнении с рентгеновским обследованием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6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211959" y="1484784"/>
            <a:ext cx="4464497" cy="4952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 онкологии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степени распространенности процесса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Дифференциальная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первичного очага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эффективности лечения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рецидива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4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217024" cy="66368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Позитронно-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эмисионная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томография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( основные области применения)</a:t>
            </a:r>
            <a:endParaRPr lang="ru-RU" sz="18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733" y="1700808"/>
            <a:ext cx="7640635" cy="4680519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онкологических заболеваний (~90%) 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опухоли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лёгких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толстои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кишки, головы и шеи, пищевода и желудка,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поджелудочнои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железы, печени,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молочнои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железы, яичников, простаты, головного мозга,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щитовиднои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железы ...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злокачественная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лимфома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меланома 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метастазы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костные структуры и др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Предоперационная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сердечных заболеваний (~5%) 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кровоснабжение миокарда на уровне микроциркуляции скорость метаболических процессов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кардиомиоцитах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Дифференциальная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неврологических заболеваний(~5%) 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эпилепсия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деменция, ментальная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депрессия,заболевание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Паркинсона,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церебральная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ишемия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vrach-expert.ru/img/P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0" y="3717032"/>
            <a:ext cx="152176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8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Позитронно-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эмисионная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томография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064896" cy="5184576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начала широкого применения ПЭТ в онкологии прогноз выживания пациентов увеличился 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раза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Причина – наличие существенных преимуществ перед УЗИ, КТ, МРТ и ОФЭКТ: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 порядка выше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сравнении с ОФЭКТ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измерения функциональных изменении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</a:t>
            </a:r>
          </a:p>
          <a:p>
            <a:pPr lvl="1">
              <a:buClr>
                <a:srgbClr val="C00000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биохимических процессов в теле пациента: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ысокая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точность отличия доброкачественного образование от злокачественного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воевременное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примененнои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стратегии лечения </a:t>
            </a:r>
          </a:p>
          <a:p>
            <a:pPr lvl="1">
              <a:buClr>
                <a:srgbClr val="C00000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ранняя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- половина успеха в борьбе с раком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определения метастазов размером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1-2мм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всего тела пациента на наличие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первичнои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опухоли и метастаз за один сеанс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4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02468" cy="5120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Радионуклидная</a:t>
            </a:r>
            <a:r>
              <a:rPr lang="ru-RU" sz="28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терапия</a:t>
            </a:r>
            <a:endParaRPr lang="ru-RU" sz="2800" b="1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856984" cy="475252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 на введении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организм больного терапевтических РФП на основе открытых источников ионизирующего излучения, которые, накапливаясь непосредственно в патологическом очаге в организме, разрушают поврежденную ткань.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избирательность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повреждения опухоли или патологического очага 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железы 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 и подростков 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воздеи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̆ствие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происходит одновременно на все патологические очаги 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минимальное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повреждение здоровых ткани 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хорошая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переносимость процедуры терапии 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короткое время госпитализации </a:t>
            </a:r>
          </a:p>
          <a:p>
            <a:pPr marL="285750" indent="-285750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использования лечения тяжелобольных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настоящее время в России для РНТ используются РФП на основе изотопов и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̆од-131, самарий-152 и стронций-90.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этого, наиболее перспективными терапевтическими радионуклидами являются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иттрий-90, лютеций-177, рений-188. 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arkongeo.com/wp-content/uploads/2014/10/smal-6-300x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8563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рез">
  <a:themeElements>
    <a:clrScheme name="Срез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ре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ре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2469</TotalTime>
  <Words>2203</Words>
  <Application>Microsoft Office PowerPoint</Application>
  <PresentationFormat>Экран (4:3)</PresentationFormat>
  <Paragraphs>368</Paragraphs>
  <Slides>34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Срез</vt:lpstr>
      <vt:lpstr>think-cell Slide</vt:lpstr>
      <vt:lpstr>Роль Методов ядерной медицины  в диагностике и лечении неинфекционных заболеваний</vt:lpstr>
      <vt:lpstr>Презентация PowerPoint</vt:lpstr>
      <vt:lpstr>Презентация PowerPoint</vt:lpstr>
      <vt:lpstr>Распространенность методов ядерной медицины и лучевой терапии любой страны зависит от обеспеченности системы здравоохранения финансовыми ресурсами</vt:lpstr>
      <vt:lpstr>Сфера использования  методов ядерной медицины</vt:lpstr>
      <vt:lpstr>Радионуклидная диагностика</vt:lpstr>
      <vt:lpstr>Позитронно-эмисионная томография ( основные области применения)</vt:lpstr>
      <vt:lpstr>Позитронно-эмисионная томография</vt:lpstr>
      <vt:lpstr>Радионуклидная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«развитие ядерной медицины в России»: приоритетные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Штаты радиотерапевтической Службы в настоящее время</vt:lpstr>
      <vt:lpstr>Потребность в лучевой терапии</vt:lpstr>
      <vt:lpstr>Сравнительные показатели оснащенности оборудованием и штатами радиотерапевтической службы в РФ и Европе</vt:lpstr>
      <vt:lpstr>Протонная лучевая терапия – наиболее динамично развивающийся метод радиационной онкологии</vt:lpstr>
      <vt:lpstr>Создано одно из первых в России отделений протонно-лучевой терапии на базе разработанного отечественного комплекса «Протом»</vt:lpstr>
      <vt:lpstr>Совместно с Институтом физики высоких энергий НИЦ «Курчатовский институт» разработан и испытан первый в России комплекс для ионной лучевой терапии</vt:lpstr>
      <vt:lpstr>Ведется разработка и создание оборудования для дистанционной нейтронной и фотонно-лучевой терапии</vt:lpstr>
      <vt:lpstr>Презентация PowerPoint</vt:lpstr>
      <vt:lpstr>Программа работ по созданию радиофармацевтических препаратов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РАДИОТЕРАПЕВТИЧЕСКОЙ СЛУЖБЫ РОССИИ</dc:title>
  <dc:creator>User</dc:creator>
  <cp:lastModifiedBy>Любовь</cp:lastModifiedBy>
  <cp:revision>119</cp:revision>
  <dcterms:created xsi:type="dcterms:W3CDTF">2015-10-25T11:11:56Z</dcterms:created>
  <dcterms:modified xsi:type="dcterms:W3CDTF">2017-12-04T06:51:02Z</dcterms:modified>
</cp:coreProperties>
</file>